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651" r:id="rId3"/>
    <p:sldId id="644" r:id="rId4"/>
    <p:sldId id="645" r:id="rId5"/>
    <p:sldId id="646" r:id="rId6"/>
    <p:sldId id="649" r:id="rId7"/>
    <p:sldId id="650" r:id="rId8"/>
    <p:sldId id="64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0" autoAdjust="0"/>
    <p:restoredTop sz="94660"/>
  </p:normalViewPr>
  <p:slideViewPr>
    <p:cSldViewPr snapToGrid="0">
      <p:cViewPr varScale="1">
        <p:scale>
          <a:sx n="71" d="100"/>
          <a:sy n="71" d="100"/>
        </p:scale>
        <p:origin x="58" y="21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0A04F-E4C1-4C38-BA3A-8000D20C9DB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393B2C6-EB13-44F7-8AA4-8E0AEA8B311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CB4013-09BB-4265-BDC7-37CA29BEEBBC}"/>
              </a:ext>
            </a:extLst>
          </p:cNvPr>
          <p:cNvSpPr>
            <a:spLocks noGrp="1"/>
          </p:cNvSpPr>
          <p:nvPr>
            <p:ph type="dt" sz="half" idx="10"/>
          </p:nvPr>
        </p:nvSpPr>
        <p:spPr/>
        <p:txBody>
          <a:bodyPr/>
          <a:lstStyle/>
          <a:p>
            <a:fld id="{6563CFD4-B7A3-47A3-AB2E-D6FCB9D149A6}" type="datetimeFigureOut">
              <a:rPr lang="en-US" smtClean="0"/>
              <a:t>9/29/2020</a:t>
            </a:fld>
            <a:endParaRPr lang="en-US"/>
          </a:p>
        </p:txBody>
      </p:sp>
      <p:sp>
        <p:nvSpPr>
          <p:cNvPr id="5" name="Footer Placeholder 4">
            <a:extLst>
              <a:ext uri="{FF2B5EF4-FFF2-40B4-BE49-F238E27FC236}">
                <a16:creationId xmlns:a16="http://schemas.microsoft.com/office/drawing/2014/main" id="{2283F6CA-EAD0-4EA5-8E3E-4BF5AA44FE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E7AB75-2D3B-4AD7-A240-D0CD7605CEB8}"/>
              </a:ext>
            </a:extLst>
          </p:cNvPr>
          <p:cNvSpPr>
            <a:spLocks noGrp="1"/>
          </p:cNvSpPr>
          <p:nvPr>
            <p:ph type="sldNum" sz="quarter" idx="12"/>
          </p:nvPr>
        </p:nvSpPr>
        <p:spPr/>
        <p:txBody>
          <a:bodyPr/>
          <a:lstStyle/>
          <a:p>
            <a:fld id="{8BB87576-02F9-49EE-97CB-9F42FBD710E0}" type="slidenum">
              <a:rPr lang="en-US" smtClean="0"/>
              <a:t>‹#›</a:t>
            </a:fld>
            <a:endParaRPr lang="en-US"/>
          </a:p>
        </p:txBody>
      </p:sp>
    </p:spTree>
    <p:extLst>
      <p:ext uri="{BB962C8B-B14F-4D97-AF65-F5344CB8AC3E}">
        <p14:creationId xmlns:p14="http://schemas.microsoft.com/office/powerpoint/2010/main" val="3008615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60500-17DC-49BA-9DDE-F79EEEBC50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DACA8D-6D0A-49CB-99B6-30F62481973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1A9225-5E9A-4BFD-ACED-DF0E9BA0F691}"/>
              </a:ext>
            </a:extLst>
          </p:cNvPr>
          <p:cNvSpPr>
            <a:spLocks noGrp="1"/>
          </p:cNvSpPr>
          <p:nvPr>
            <p:ph type="dt" sz="half" idx="10"/>
          </p:nvPr>
        </p:nvSpPr>
        <p:spPr/>
        <p:txBody>
          <a:bodyPr/>
          <a:lstStyle/>
          <a:p>
            <a:fld id="{6563CFD4-B7A3-47A3-AB2E-D6FCB9D149A6}" type="datetimeFigureOut">
              <a:rPr lang="en-US" smtClean="0"/>
              <a:t>9/29/2020</a:t>
            </a:fld>
            <a:endParaRPr lang="en-US"/>
          </a:p>
        </p:txBody>
      </p:sp>
      <p:sp>
        <p:nvSpPr>
          <p:cNvPr id="5" name="Footer Placeholder 4">
            <a:extLst>
              <a:ext uri="{FF2B5EF4-FFF2-40B4-BE49-F238E27FC236}">
                <a16:creationId xmlns:a16="http://schemas.microsoft.com/office/drawing/2014/main" id="{7DD086AC-5A14-465F-9A37-147FDD0523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610FA0-6590-4F13-B49F-0ED0F12FF19C}"/>
              </a:ext>
            </a:extLst>
          </p:cNvPr>
          <p:cNvSpPr>
            <a:spLocks noGrp="1"/>
          </p:cNvSpPr>
          <p:nvPr>
            <p:ph type="sldNum" sz="quarter" idx="12"/>
          </p:nvPr>
        </p:nvSpPr>
        <p:spPr/>
        <p:txBody>
          <a:bodyPr/>
          <a:lstStyle/>
          <a:p>
            <a:fld id="{8BB87576-02F9-49EE-97CB-9F42FBD710E0}" type="slidenum">
              <a:rPr lang="en-US" smtClean="0"/>
              <a:t>‹#›</a:t>
            </a:fld>
            <a:endParaRPr lang="en-US"/>
          </a:p>
        </p:txBody>
      </p:sp>
    </p:spTree>
    <p:extLst>
      <p:ext uri="{BB962C8B-B14F-4D97-AF65-F5344CB8AC3E}">
        <p14:creationId xmlns:p14="http://schemas.microsoft.com/office/powerpoint/2010/main" val="2226150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20AE6E-892A-4589-AC80-5EA17910C16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2265575-E2A7-47D0-8FB1-816F4BF0416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B2A59B-6779-4B84-B62B-6DF1E76D63F7}"/>
              </a:ext>
            </a:extLst>
          </p:cNvPr>
          <p:cNvSpPr>
            <a:spLocks noGrp="1"/>
          </p:cNvSpPr>
          <p:nvPr>
            <p:ph type="dt" sz="half" idx="10"/>
          </p:nvPr>
        </p:nvSpPr>
        <p:spPr/>
        <p:txBody>
          <a:bodyPr/>
          <a:lstStyle/>
          <a:p>
            <a:fld id="{6563CFD4-B7A3-47A3-AB2E-D6FCB9D149A6}" type="datetimeFigureOut">
              <a:rPr lang="en-US" smtClean="0"/>
              <a:t>9/29/2020</a:t>
            </a:fld>
            <a:endParaRPr lang="en-US"/>
          </a:p>
        </p:txBody>
      </p:sp>
      <p:sp>
        <p:nvSpPr>
          <p:cNvPr id="5" name="Footer Placeholder 4">
            <a:extLst>
              <a:ext uri="{FF2B5EF4-FFF2-40B4-BE49-F238E27FC236}">
                <a16:creationId xmlns:a16="http://schemas.microsoft.com/office/drawing/2014/main" id="{5C200A83-36AC-483E-BE67-196EA77C40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A6A6CD-8906-4672-B444-C9D1A8731CFA}"/>
              </a:ext>
            </a:extLst>
          </p:cNvPr>
          <p:cNvSpPr>
            <a:spLocks noGrp="1"/>
          </p:cNvSpPr>
          <p:nvPr>
            <p:ph type="sldNum" sz="quarter" idx="12"/>
          </p:nvPr>
        </p:nvSpPr>
        <p:spPr/>
        <p:txBody>
          <a:bodyPr/>
          <a:lstStyle/>
          <a:p>
            <a:fld id="{8BB87576-02F9-49EE-97CB-9F42FBD710E0}" type="slidenum">
              <a:rPr lang="en-US" smtClean="0"/>
              <a:t>‹#›</a:t>
            </a:fld>
            <a:endParaRPr lang="en-US"/>
          </a:p>
        </p:txBody>
      </p:sp>
    </p:spTree>
    <p:extLst>
      <p:ext uri="{BB962C8B-B14F-4D97-AF65-F5344CB8AC3E}">
        <p14:creationId xmlns:p14="http://schemas.microsoft.com/office/powerpoint/2010/main" val="3984469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560D7-3F70-4FDD-A6C3-D2F5604240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60BD89-34D3-45B3-ACB4-DC1AEE840F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9E4498-9BF5-4131-A84E-460F5FD07D06}"/>
              </a:ext>
            </a:extLst>
          </p:cNvPr>
          <p:cNvSpPr>
            <a:spLocks noGrp="1"/>
          </p:cNvSpPr>
          <p:nvPr>
            <p:ph type="dt" sz="half" idx="10"/>
          </p:nvPr>
        </p:nvSpPr>
        <p:spPr/>
        <p:txBody>
          <a:bodyPr/>
          <a:lstStyle/>
          <a:p>
            <a:fld id="{6563CFD4-B7A3-47A3-AB2E-D6FCB9D149A6}" type="datetimeFigureOut">
              <a:rPr lang="en-US" smtClean="0"/>
              <a:t>9/29/2020</a:t>
            </a:fld>
            <a:endParaRPr lang="en-US"/>
          </a:p>
        </p:txBody>
      </p:sp>
      <p:sp>
        <p:nvSpPr>
          <p:cNvPr id="5" name="Footer Placeholder 4">
            <a:extLst>
              <a:ext uri="{FF2B5EF4-FFF2-40B4-BE49-F238E27FC236}">
                <a16:creationId xmlns:a16="http://schemas.microsoft.com/office/drawing/2014/main" id="{3C6CAF13-0AEB-4AF5-A0E4-DEE272E572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7EFAC0-3F2E-4ECD-BD8F-F1FC37B383E3}"/>
              </a:ext>
            </a:extLst>
          </p:cNvPr>
          <p:cNvSpPr>
            <a:spLocks noGrp="1"/>
          </p:cNvSpPr>
          <p:nvPr>
            <p:ph type="sldNum" sz="quarter" idx="12"/>
          </p:nvPr>
        </p:nvSpPr>
        <p:spPr/>
        <p:txBody>
          <a:bodyPr/>
          <a:lstStyle/>
          <a:p>
            <a:fld id="{8BB87576-02F9-49EE-97CB-9F42FBD710E0}" type="slidenum">
              <a:rPr lang="en-US" smtClean="0"/>
              <a:t>‹#›</a:t>
            </a:fld>
            <a:endParaRPr lang="en-US"/>
          </a:p>
        </p:txBody>
      </p:sp>
    </p:spTree>
    <p:extLst>
      <p:ext uri="{BB962C8B-B14F-4D97-AF65-F5344CB8AC3E}">
        <p14:creationId xmlns:p14="http://schemas.microsoft.com/office/powerpoint/2010/main" val="2312389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03D74-23EA-471A-BB26-94EDD3749BE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DF6CEF4-DF5B-4D48-90F9-EAA8EBC4B2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63CD1B5-9686-4482-8E57-FA11AF7EFF6C}"/>
              </a:ext>
            </a:extLst>
          </p:cNvPr>
          <p:cNvSpPr>
            <a:spLocks noGrp="1"/>
          </p:cNvSpPr>
          <p:nvPr>
            <p:ph type="dt" sz="half" idx="10"/>
          </p:nvPr>
        </p:nvSpPr>
        <p:spPr/>
        <p:txBody>
          <a:bodyPr/>
          <a:lstStyle/>
          <a:p>
            <a:fld id="{6563CFD4-B7A3-47A3-AB2E-D6FCB9D149A6}" type="datetimeFigureOut">
              <a:rPr lang="en-US" smtClean="0"/>
              <a:t>9/29/2020</a:t>
            </a:fld>
            <a:endParaRPr lang="en-US"/>
          </a:p>
        </p:txBody>
      </p:sp>
      <p:sp>
        <p:nvSpPr>
          <p:cNvPr id="5" name="Footer Placeholder 4">
            <a:extLst>
              <a:ext uri="{FF2B5EF4-FFF2-40B4-BE49-F238E27FC236}">
                <a16:creationId xmlns:a16="http://schemas.microsoft.com/office/drawing/2014/main" id="{B2677126-4A5D-4CD8-B094-F3880D2C51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A1ECD-E4D9-4E7A-A7A7-A6723AC62130}"/>
              </a:ext>
            </a:extLst>
          </p:cNvPr>
          <p:cNvSpPr>
            <a:spLocks noGrp="1"/>
          </p:cNvSpPr>
          <p:nvPr>
            <p:ph type="sldNum" sz="quarter" idx="12"/>
          </p:nvPr>
        </p:nvSpPr>
        <p:spPr/>
        <p:txBody>
          <a:bodyPr/>
          <a:lstStyle/>
          <a:p>
            <a:fld id="{8BB87576-02F9-49EE-97CB-9F42FBD710E0}" type="slidenum">
              <a:rPr lang="en-US" smtClean="0"/>
              <a:t>‹#›</a:t>
            </a:fld>
            <a:endParaRPr lang="en-US"/>
          </a:p>
        </p:txBody>
      </p:sp>
    </p:spTree>
    <p:extLst>
      <p:ext uri="{BB962C8B-B14F-4D97-AF65-F5344CB8AC3E}">
        <p14:creationId xmlns:p14="http://schemas.microsoft.com/office/powerpoint/2010/main" val="1836151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993FE-C8BE-4237-85FF-427A9AE4583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B9A509-5618-4617-81F7-3827966950F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EBD1FF6-9970-4645-B69E-547FD968677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73D0DF0-0FEC-4B43-B513-061FD8E0350F}"/>
              </a:ext>
            </a:extLst>
          </p:cNvPr>
          <p:cNvSpPr>
            <a:spLocks noGrp="1"/>
          </p:cNvSpPr>
          <p:nvPr>
            <p:ph type="dt" sz="half" idx="10"/>
          </p:nvPr>
        </p:nvSpPr>
        <p:spPr/>
        <p:txBody>
          <a:bodyPr/>
          <a:lstStyle/>
          <a:p>
            <a:fld id="{6563CFD4-B7A3-47A3-AB2E-D6FCB9D149A6}" type="datetimeFigureOut">
              <a:rPr lang="en-US" smtClean="0"/>
              <a:t>9/29/2020</a:t>
            </a:fld>
            <a:endParaRPr lang="en-US"/>
          </a:p>
        </p:txBody>
      </p:sp>
      <p:sp>
        <p:nvSpPr>
          <p:cNvPr id="6" name="Footer Placeholder 5">
            <a:extLst>
              <a:ext uri="{FF2B5EF4-FFF2-40B4-BE49-F238E27FC236}">
                <a16:creationId xmlns:a16="http://schemas.microsoft.com/office/drawing/2014/main" id="{A995021E-1468-4A83-9810-04F0965303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1B4224-3FAB-4A32-8522-5296830A779A}"/>
              </a:ext>
            </a:extLst>
          </p:cNvPr>
          <p:cNvSpPr>
            <a:spLocks noGrp="1"/>
          </p:cNvSpPr>
          <p:nvPr>
            <p:ph type="sldNum" sz="quarter" idx="12"/>
          </p:nvPr>
        </p:nvSpPr>
        <p:spPr/>
        <p:txBody>
          <a:bodyPr/>
          <a:lstStyle/>
          <a:p>
            <a:fld id="{8BB87576-02F9-49EE-97CB-9F42FBD710E0}" type="slidenum">
              <a:rPr lang="en-US" smtClean="0"/>
              <a:t>‹#›</a:t>
            </a:fld>
            <a:endParaRPr lang="en-US"/>
          </a:p>
        </p:txBody>
      </p:sp>
    </p:spTree>
    <p:extLst>
      <p:ext uri="{BB962C8B-B14F-4D97-AF65-F5344CB8AC3E}">
        <p14:creationId xmlns:p14="http://schemas.microsoft.com/office/powerpoint/2010/main" val="1098669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C2DDF-A828-488E-8267-F36EBDD56A4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8709F76-1A03-4EE6-93E6-02FAFBD321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22D440-BE39-4F05-B04F-9A80C2B9D48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8415269-60F2-4BA5-8136-44660C05EC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15970B-9226-48A0-9075-AF4E3498014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97D9528-1552-4DA3-82CD-2AD6C345A7DB}"/>
              </a:ext>
            </a:extLst>
          </p:cNvPr>
          <p:cNvSpPr>
            <a:spLocks noGrp="1"/>
          </p:cNvSpPr>
          <p:nvPr>
            <p:ph type="dt" sz="half" idx="10"/>
          </p:nvPr>
        </p:nvSpPr>
        <p:spPr/>
        <p:txBody>
          <a:bodyPr/>
          <a:lstStyle/>
          <a:p>
            <a:fld id="{6563CFD4-B7A3-47A3-AB2E-D6FCB9D149A6}" type="datetimeFigureOut">
              <a:rPr lang="en-US" smtClean="0"/>
              <a:t>9/29/2020</a:t>
            </a:fld>
            <a:endParaRPr lang="en-US"/>
          </a:p>
        </p:txBody>
      </p:sp>
      <p:sp>
        <p:nvSpPr>
          <p:cNvPr id="8" name="Footer Placeholder 7">
            <a:extLst>
              <a:ext uri="{FF2B5EF4-FFF2-40B4-BE49-F238E27FC236}">
                <a16:creationId xmlns:a16="http://schemas.microsoft.com/office/drawing/2014/main" id="{93BAD5CA-F7FE-447E-A33C-6EF8B26923E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82B5182-6B1C-42B4-895D-5FEF6FB41CB2}"/>
              </a:ext>
            </a:extLst>
          </p:cNvPr>
          <p:cNvSpPr>
            <a:spLocks noGrp="1"/>
          </p:cNvSpPr>
          <p:nvPr>
            <p:ph type="sldNum" sz="quarter" idx="12"/>
          </p:nvPr>
        </p:nvSpPr>
        <p:spPr/>
        <p:txBody>
          <a:bodyPr/>
          <a:lstStyle/>
          <a:p>
            <a:fld id="{8BB87576-02F9-49EE-97CB-9F42FBD710E0}" type="slidenum">
              <a:rPr lang="en-US" smtClean="0"/>
              <a:t>‹#›</a:t>
            </a:fld>
            <a:endParaRPr lang="en-US"/>
          </a:p>
        </p:txBody>
      </p:sp>
    </p:spTree>
    <p:extLst>
      <p:ext uri="{BB962C8B-B14F-4D97-AF65-F5344CB8AC3E}">
        <p14:creationId xmlns:p14="http://schemas.microsoft.com/office/powerpoint/2010/main" val="2517358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F0EF1-6B61-4368-9670-CE4395AEEA5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947FCD8-07AE-45BC-865F-7ABE5E377F40}"/>
              </a:ext>
            </a:extLst>
          </p:cNvPr>
          <p:cNvSpPr>
            <a:spLocks noGrp="1"/>
          </p:cNvSpPr>
          <p:nvPr>
            <p:ph type="dt" sz="half" idx="10"/>
          </p:nvPr>
        </p:nvSpPr>
        <p:spPr/>
        <p:txBody>
          <a:bodyPr/>
          <a:lstStyle/>
          <a:p>
            <a:fld id="{6563CFD4-B7A3-47A3-AB2E-D6FCB9D149A6}" type="datetimeFigureOut">
              <a:rPr lang="en-US" smtClean="0"/>
              <a:t>9/29/2020</a:t>
            </a:fld>
            <a:endParaRPr lang="en-US"/>
          </a:p>
        </p:txBody>
      </p:sp>
      <p:sp>
        <p:nvSpPr>
          <p:cNvPr id="4" name="Footer Placeholder 3">
            <a:extLst>
              <a:ext uri="{FF2B5EF4-FFF2-40B4-BE49-F238E27FC236}">
                <a16:creationId xmlns:a16="http://schemas.microsoft.com/office/drawing/2014/main" id="{E7715B66-54E4-4B36-B308-FB7838ADAA0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27DB04B-3DBD-482F-9343-098833AB38E8}"/>
              </a:ext>
            </a:extLst>
          </p:cNvPr>
          <p:cNvSpPr>
            <a:spLocks noGrp="1"/>
          </p:cNvSpPr>
          <p:nvPr>
            <p:ph type="sldNum" sz="quarter" idx="12"/>
          </p:nvPr>
        </p:nvSpPr>
        <p:spPr/>
        <p:txBody>
          <a:bodyPr/>
          <a:lstStyle/>
          <a:p>
            <a:fld id="{8BB87576-02F9-49EE-97CB-9F42FBD710E0}" type="slidenum">
              <a:rPr lang="en-US" smtClean="0"/>
              <a:t>‹#›</a:t>
            </a:fld>
            <a:endParaRPr lang="en-US"/>
          </a:p>
        </p:txBody>
      </p:sp>
    </p:spTree>
    <p:extLst>
      <p:ext uri="{BB962C8B-B14F-4D97-AF65-F5344CB8AC3E}">
        <p14:creationId xmlns:p14="http://schemas.microsoft.com/office/powerpoint/2010/main" val="2966194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2DFEA58-0CA6-4D7E-9FC2-6246B49A9575}"/>
              </a:ext>
            </a:extLst>
          </p:cNvPr>
          <p:cNvSpPr>
            <a:spLocks noGrp="1"/>
          </p:cNvSpPr>
          <p:nvPr>
            <p:ph type="dt" sz="half" idx="10"/>
          </p:nvPr>
        </p:nvSpPr>
        <p:spPr/>
        <p:txBody>
          <a:bodyPr/>
          <a:lstStyle/>
          <a:p>
            <a:fld id="{6563CFD4-B7A3-47A3-AB2E-D6FCB9D149A6}" type="datetimeFigureOut">
              <a:rPr lang="en-US" smtClean="0"/>
              <a:t>9/29/2020</a:t>
            </a:fld>
            <a:endParaRPr lang="en-US"/>
          </a:p>
        </p:txBody>
      </p:sp>
      <p:sp>
        <p:nvSpPr>
          <p:cNvPr id="3" name="Footer Placeholder 2">
            <a:extLst>
              <a:ext uri="{FF2B5EF4-FFF2-40B4-BE49-F238E27FC236}">
                <a16:creationId xmlns:a16="http://schemas.microsoft.com/office/drawing/2014/main" id="{31573A12-E0D5-4FA6-968A-00889D1B06B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0A85186-F023-40A2-BC2A-FFCEA23B7F31}"/>
              </a:ext>
            </a:extLst>
          </p:cNvPr>
          <p:cNvSpPr>
            <a:spLocks noGrp="1"/>
          </p:cNvSpPr>
          <p:nvPr>
            <p:ph type="sldNum" sz="quarter" idx="12"/>
          </p:nvPr>
        </p:nvSpPr>
        <p:spPr/>
        <p:txBody>
          <a:bodyPr/>
          <a:lstStyle/>
          <a:p>
            <a:fld id="{8BB87576-02F9-49EE-97CB-9F42FBD710E0}" type="slidenum">
              <a:rPr lang="en-US" smtClean="0"/>
              <a:t>‹#›</a:t>
            </a:fld>
            <a:endParaRPr lang="en-US"/>
          </a:p>
        </p:txBody>
      </p:sp>
    </p:spTree>
    <p:extLst>
      <p:ext uri="{BB962C8B-B14F-4D97-AF65-F5344CB8AC3E}">
        <p14:creationId xmlns:p14="http://schemas.microsoft.com/office/powerpoint/2010/main" val="3022210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CA7BC-55FE-437E-8D35-7C2A936D5C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AF81665-58EB-499F-BF70-2B0C8FAD6E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80122C5-E1BB-492D-9332-88164157BC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51F076-8541-44E7-A1DB-DAE8F4D9A906}"/>
              </a:ext>
            </a:extLst>
          </p:cNvPr>
          <p:cNvSpPr>
            <a:spLocks noGrp="1"/>
          </p:cNvSpPr>
          <p:nvPr>
            <p:ph type="dt" sz="half" idx="10"/>
          </p:nvPr>
        </p:nvSpPr>
        <p:spPr/>
        <p:txBody>
          <a:bodyPr/>
          <a:lstStyle/>
          <a:p>
            <a:fld id="{6563CFD4-B7A3-47A3-AB2E-D6FCB9D149A6}" type="datetimeFigureOut">
              <a:rPr lang="en-US" smtClean="0"/>
              <a:t>9/29/2020</a:t>
            </a:fld>
            <a:endParaRPr lang="en-US"/>
          </a:p>
        </p:txBody>
      </p:sp>
      <p:sp>
        <p:nvSpPr>
          <p:cNvPr id="6" name="Footer Placeholder 5">
            <a:extLst>
              <a:ext uri="{FF2B5EF4-FFF2-40B4-BE49-F238E27FC236}">
                <a16:creationId xmlns:a16="http://schemas.microsoft.com/office/drawing/2014/main" id="{1471ECCB-7A9C-419F-9F6D-1B6191991A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A2B9CB-9A47-408C-892A-2F58CBD7F566}"/>
              </a:ext>
            </a:extLst>
          </p:cNvPr>
          <p:cNvSpPr>
            <a:spLocks noGrp="1"/>
          </p:cNvSpPr>
          <p:nvPr>
            <p:ph type="sldNum" sz="quarter" idx="12"/>
          </p:nvPr>
        </p:nvSpPr>
        <p:spPr/>
        <p:txBody>
          <a:bodyPr/>
          <a:lstStyle/>
          <a:p>
            <a:fld id="{8BB87576-02F9-49EE-97CB-9F42FBD710E0}" type="slidenum">
              <a:rPr lang="en-US" smtClean="0"/>
              <a:t>‹#›</a:t>
            </a:fld>
            <a:endParaRPr lang="en-US"/>
          </a:p>
        </p:txBody>
      </p:sp>
    </p:spTree>
    <p:extLst>
      <p:ext uri="{BB962C8B-B14F-4D97-AF65-F5344CB8AC3E}">
        <p14:creationId xmlns:p14="http://schemas.microsoft.com/office/powerpoint/2010/main" val="605959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ED68C-CD33-43EF-B4CC-ABA6962E4D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CC8ADCF-1355-4278-B43D-4886D629BD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01024CE-8AE8-45EF-850E-64A6EB59AB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EB855E-96B8-486C-90C6-7DE5704132D9}"/>
              </a:ext>
            </a:extLst>
          </p:cNvPr>
          <p:cNvSpPr>
            <a:spLocks noGrp="1"/>
          </p:cNvSpPr>
          <p:nvPr>
            <p:ph type="dt" sz="half" idx="10"/>
          </p:nvPr>
        </p:nvSpPr>
        <p:spPr/>
        <p:txBody>
          <a:bodyPr/>
          <a:lstStyle/>
          <a:p>
            <a:fld id="{6563CFD4-B7A3-47A3-AB2E-D6FCB9D149A6}" type="datetimeFigureOut">
              <a:rPr lang="en-US" smtClean="0"/>
              <a:t>9/29/2020</a:t>
            </a:fld>
            <a:endParaRPr lang="en-US"/>
          </a:p>
        </p:txBody>
      </p:sp>
      <p:sp>
        <p:nvSpPr>
          <p:cNvPr id="6" name="Footer Placeholder 5">
            <a:extLst>
              <a:ext uri="{FF2B5EF4-FFF2-40B4-BE49-F238E27FC236}">
                <a16:creationId xmlns:a16="http://schemas.microsoft.com/office/drawing/2014/main" id="{D3285CD4-FBD1-4C9A-B125-CDC01A95E4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3155A1-BF7F-4601-A842-352337061033}"/>
              </a:ext>
            </a:extLst>
          </p:cNvPr>
          <p:cNvSpPr>
            <a:spLocks noGrp="1"/>
          </p:cNvSpPr>
          <p:nvPr>
            <p:ph type="sldNum" sz="quarter" idx="12"/>
          </p:nvPr>
        </p:nvSpPr>
        <p:spPr/>
        <p:txBody>
          <a:bodyPr/>
          <a:lstStyle/>
          <a:p>
            <a:fld id="{8BB87576-02F9-49EE-97CB-9F42FBD710E0}" type="slidenum">
              <a:rPr lang="en-US" smtClean="0"/>
              <a:t>‹#›</a:t>
            </a:fld>
            <a:endParaRPr lang="en-US"/>
          </a:p>
        </p:txBody>
      </p:sp>
    </p:spTree>
    <p:extLst>
      <p:ext uri="{BB962C8B-B14F-4D97-AF65-F5344CB8AC3E}">
        <p14:creationId xmlns:p14="http://schemas.microsoft.com/office/powerpoint/2010/main" val="1214219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8D195B-D29A-4CC0-9980-9A93E8A43D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256B3E0-E0C2-49E9-8894-38BDCF6214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7044B8-4264-426F-B3C9-C633176C6A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63CFD4-B7A3-47A3-AB2E-D6FCB9D149A6}" type="datetimeFigureOut">
              <a:rPr lang="en-US" smtClean="0"/>
              <a:t>9/29/2020</a:t>
            </a:fld>
            <a:endParaRPr lang="en-US"/>
          </a:p>
        </p:txBody>
      </p:sp>
      <p:sp>
        <p:nvSpPr>
          <p:cNvPr id="5" name="Footer Placeholder 4">
            <a:extLst>
              <a:ext uri="{FF2B5EF4-FFF2-40B4-BE49-F238E27FC236}">
                <a16:creationId xmlns:a16="http://schemas.microsoft.com/office/drawing/2014/main" id="{6B58AC1E-B2EA-415A-9142-7D85769300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EFB10A0-2355-4F53-AD66-EFE5D19292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B87576-02F9-49EE-97CB-9F42FBD710E0}" type="slidenum">
              <a:rPr lang="en-US" smtClean="0"/>
              <a:t>‹#›</a:t>
            </a:fld>
            <a:endParaRPr lang="en-US"/>
          </a:p>
        </p:txBody>
      </p:sp>
    </p:spTree>
    <p:extLst>
      <p:ext uri="{BB962C8B-B14F-4D97-AF65-F5344CB8AC3E}">
        <p14:creationId xmlns:p14="http://schemas.microsoft.com/office/powerpoint/2010/main" val="21575780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dodmrl.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3ACDE-A798-4445-9F30-3DB24E1ADDF8}"/>
              </a:ext>
            </a:extLst>
          </p:cNvPr>
          <p:cNvSpPr>
            <a:spLocks noGrp="1"/>
          </p:cNvSpPr>
          <p:nvPr>
            <p:ph type="title"/>
          </p:nvPr>
        </p:nvSpPr>
        <p:spPr>
          <a:xfrm>
            <a:off x="1524000" y="152064"/>
            <a:ext cx="7886700" cy="744582"/>
          </a:xfrm>
        </p:spPr>
        <p:txBody>
          <a:bodyPr/>
          <a:lstStyle/>
          <a:p>
            <a:pPr algn="ctr"/>
            <a:r>
              <a:rPr lang="en-US" dirty="0"/>
              <a:t>Rearranging the MRL Threads</a:t>
            </a:r>
          </a:p>
        </p:txBody>
      </p:sp>
      <p:sp>
        <p:nvSpPr>
          <p:cNvPr id="3" name="Content Placeholder 2">
            <a:extLst>
              <a:ext uri="{FF2B5EF4-FFF2-40B4-BE49-F238E27FC236}">
                <a16:creationId xmlns:a16="http://schemas.microsoft.com/office/drawing/2014/main" id="{AA2B5079-61AF-4904-9C52-D4C804FA433E}"/>
              </a:ext>
            </a:extLst>
          </p:cNvPr>
          <p:cNvSpPr>
            <a:spLocks noGrp="1"/>
          </p:cNvSpPr>
          <p:nvPr>
            <p:ph idx="1"/>
          </p:nvPr>
        </p:nvSpPr>
        <p:spPr>
          <a:xfrm>
            <a:off x="1807253" y="1035507"/>
            <a:ext cx="8642086" cy="5514381"/>
          </a:xfrm>
        </p:spPr>
        <p:txBody>
          <a:bodyPr>
            <a:normAutofit/>
          </a:bodyPr>
          <a:lstStyle/>
          <a:p>
            <a:r>
              <a:rPr lang="en-US" sz="3200" dirty="0"/>
              <a:t>The Team</a:t>
            </a:r>
          </a:p>
          <a:p>
            <a:pPr lvl="1"/>
            <a:r>
              <a:rPr lang="en-US" sz="2800" dirty="0"/>
              <a:t>Jim Morgan</a:t>
            </a:r>
          </a:p>
          <a:p>
            <a:pPr lvl="1"/>
            <a:r>
              <a:rPr lang="en-US" sz="2800" dirty="0"/>
              <a:t>Jack </a:t>
            </a:r>
            <a:r>
              <a:rPr lang="en-US" sz="2800" dirty="0" err="1"/>
              <a:t>Galuardi</a:t>
            </a:r>
            <a:endParaRPr lang="en-US" sz="2800" dirty="0"/>
          </a:p>
          <a:p>
            <a:pPr lvl="1"/>
            <a:r>
              <a:rPr lang="en-US" sz="2800" dirty="0"/>
              <a:t>Gary Stanley</a:t>
            </a:r>
          </a:p>
          <a:p>
            <a:pPr lvl="1"/>
            <a:r>
              <a:rPr lang="en-US" sz="2800" dirty="0"/>
              <a:t>Angie Babian</a:t>
            </a:r>
          </a:p>
          <a:p>
            <a:pPr lvl="1"/>
            <a:r>
              <a:rPr lang="en-US" sz="2800" dirty="0"/>
              <a:t>Mike Palko</a:t>
            </a:r>
          </a:p>
          <a:p>
            <a:pPr lvl="1"/>
            <a:r>
              <a:rPr lang="en-US" sz="2800" dirty="0"/>
              <a:t>Tony Fowler</a:t>
            </a:r>
          </a:p>
          <a:p>
            <a:pPr lvl="1"/>
            <a:r>
              <a:rPr lang="en-US" sz="2800" dirty="0"/>
              <a:t>Steve Watts</a:t>
            </a:r>
          </a:p>
          <a:p>
            <a:pPr lvl="1"/>
            <a:r>
              <a:rPr lang="en-US" sz="2800" dirty="0"/>
              <a:t>Heather Calhoun</a:t>
            </a:r>
          </a:p>
          <a:p>
            <a:pPr lvl="1"/>
            <a:r>
              <a:rPr lang="en-US" sz="2800" dirty="0"/>
              <a:t>Tom </a:t>
            </a:r>
            <a:r>
              <a:rPr lang="en-US" sz="2800" dirty="0" err="1"/>
              <a:t>Lastoskie</a:t>
            </a:r>
            <a:r>
              <a:rPr lang="en-US" sz="2800" dirty="0"/>
              <a:t> </a:t>
            </a:r>
          </a:p>
          <a:p>
            <a:pPr marL="0" indent="0">
              <a:buNone/>
            </a:pPr>
            <a:endParaRPr lang="en-US" sz="2000" dirty="0"/>
          </a:p>
        </p:txBody>
      </p:sp>
    </p:spTree>
    <p:extLst>
      <p:ext uri="{BB962C8B-B14F-4D97-AF65-F5344CB8AC3E}">
        <p14:creationId xmlns:p14="http://schemas.microsoft.com/office/powerpoint/2010/main" val="2663408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AFD0DB3-9D61-4FD2-B40C-BBC50304D167}"/>
              </a:ext>
            </a:extLst>
          </p:cNvPr>
          <p:cNvSpPr txBox="1">
            <a:spLocks/>
          </p:cNvSpPr>
          <p:nvPr/>
        </p:nvSpPr>
        <p:spPr>
          <a:xfrm>
            <a:off x="1524000" y="152064"/>
            <a:ext cx="7886700" cy="744582"/>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n-US" sz="4400" dirty="0"/>
              <a:t>Rearranging the MRL Threads</a:t>
            </a:r>
          </a:p>
        </p:txBody>
      </p:sp>
      <p:sp>
        <p:nvSpPr>
          <p:cNvPr id="7" name="Content Placeholder 2">
            <a:extLst>
              <a:ext uri="{FF2B5EF4-FFF2-40B4-BE49-F238E27FC236}">
                <a16:creationId xmlns:a16="http://schemas.microsoft.com/office/drawing/2014/main" id="{0CFE4DFC-1634-44FB-BA7E-6F3A2B6CA8DD}"/>
              </a:ext>
            </a:extLst>
          </p:cNvPr>
          <p:cNvSpPr txBox="1">
            <a:spLocks/>
          </p:cNvSpPr>
          <p:nvPr/>
        </p:nvSpPr>
        <p:spPr>
          <a:xfrm>
            <a:off x="1807253" y="1035507"/>
            <a:ext cx="8642086" cy="55143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dirty="0"/>
              <a:t>The current order of the MRL threads may not be the most effective</a:t>
            </a:r>
          </a:p>
          <a:p>
            <a:pPr marL="342900" indent="-342900" algn="l">
              <a:buFont typeface="Arial" panose="020B0604020202020204" pitchFamily="34" charset="0"/>
              <a:buChar char="•"/>
            </a:pPr>
            <a:r>
              <a:rPr lang="en-US" dirty="0"/>
              <a:t>The optimum order of threads may differ for programs at various levels of maturity</a:t>
            </a:r>
          </a:p>
          <a:p>
            <a:pPr marL="342900" indent="-342900" algn="l">
              <a:buFont typeface="Arial" panose="020B0604020202020204" pitchFamily="34" charset="0"/>
              <a:buChar char="•"/>
            </a:pPr>
            <a:r>
              <a:rPr lang="en-US" dirty="0"/>
              <a:t>Discussion at several meetings to reorder the threads or add a discussion in </a:t>
            </a:r>
            <a:r>
              <a:rPr lang="en-US" dirty="0" err="1"/>
              <a:t>Deskbook</a:t>
            </a:r>
            <a:endParaRPr lang="en-US" dirty="0"/>
          </a:p>
          <a:p>
            <a:pPr marL="800100" lvl="1" indent="-342900" algn="l">
              <a:buFont typeface="Arial" panose="020B0604020202020204" pitchFamily="34" charset="0"/>
              <a:buChar char="•"/>
            </a:pPr>
            <a:r>
              <a:rPr lang="en-US" sz="1800" dirty="0"/>
              <a:t>Majority opinion was to add a discussion to the </a:t>
            </a:r>
            <a:r>
              <a:rPr lang="en-US" sz="1800" dirty="0" err="1"/>
              <a:t>Deskbook</a:t>
            </a:r>
            <a:endParaRPr lang="en-US" sz="1800" dirty="0"/>
          </a:p>
          <a:p>
            <a:pPr marL="342900" indent="-342900" algn="l">
              <a:buFont typeface="Arial" panose="020B0604020202020204" pitchFamily="34" charset="0"/>
              <a:buChar char="•"/>
            </a:pPr>
            <a:r>
              <a:rPr lang="en-US" dirty="0"/>
              <a:t>Recommending discussion in  </a:t>
            </a:r>
            <a:r>
              <a:rPr lang="en-US" dirty="0" err="1"/>
              <a:t>Deskbook</a:t>
            </a:r>
            <a:r>
              <a:rPr lang="en-US" dirty="0"/>
              <a:t> to use in any order you wish</a:t>
            </a:r>
          </a:p>
          <a:p>
            <a:pPr marL="800100" lvl="1" indent="-342900" algn="l">
              <a:buFont typeface="Arial" panose="020B0604020202020204" pitchFamily="34" charset="0"/>
              <a:buChar char="•"/>
            </a:pPr>
            <a:r>
              <a:rPr lang="en-US" sz="2400" dirty="0"/>
              <a:t>Statements/discussion added throughout 2018 </a:t>
            </a:r>
            <a:r>
              <a:rPr lang="en-US" sz="2400" dirty="0" err="1"/>
              <a:t>Deskbook</a:t>
            </a:r>
            <a:r>
              <a:rPr lang="en-US" sz="2400" dirty="0"/>
              <a:t> </a:t>
            </a:r>
          </a:p>
          <a:p>
            <a:pPr marL="1200150" lvl="2" indent="-285750" algn="l">
              <a:buFont typeface="Arial" panose="020B0604020202020204" pitchFamily="34" charset="0"/>
              <a:buChar char="•"/>
            </a:pPr>
            <a:r>
              <a:rPr lang="en-US" dirty="0"/>
              <a:t>Discussed in July meeting, team has reviewed</a:t>
            </a:r>
          </a:p>
          <a:p>
            <a:pPr marL="800100" lvl="1" indent="-342900" algn="l">
              <a:buFont typeface="Arial" panose="020B0604020202020204" pitchFamily="34" charset="0"/>
              <a:buChar char="•"/>
            </a:pPr>
            <a:r>
              <a:rPr lang="en-US" sz="2400" dirty="0"/>
              <a:t>Statements added to 2020 </a:t>
            </a:r>
            <a:r>
              <a:rPr lang="en-US" sz="2400" dirty="0" err="1"/>
              <a:t>Deskbook</a:t>
            </a:r>
            <a:r>
              <a:rPr lang="en-US" sz="2400" dirty="0"/>
              <a:t> (following charts) </a:t>
            </a:r>
          </a:p>
          <a:p>
            <a:pPr marL="285750" indent="-285750" algn="l">
              <a:buFont typeface="Arial" panose="020B0604020202020204" pitchFamily="34" charset="0"/>
              <a:buChar char="•"/>
            </a:pPr>
            <a:endParaRPr lang="en-US" sz="1800" dirty="0"/>
          </a:p>
          <a:p>
            <a:pPr marL="285750" indent="-285750" algn="l">
              <a:buFont typeface="Arial" panose="020B0604020202020204" pitchFamily="34" charset="0"/>
              <a:buChar char="•"/>
            </a:pPr>
            <a:endParaRPr lang="en-US" sz="1800" dirty="0"/>
          </a:p>
        </p:txBody>
      </p:sp>
    </p:spTree>
    <p:extLst>
      <p:ext uri="{BB962C8B-B14F-4D97-AF65-F5344CB8AC3E}">
        <p14:creationId xmlns:p14="http://schemas.microsoft.com/office/powerpoint/2010/main" val="2358050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30C5E-D3C1-47C7-9E03-7AB8D500ABAA}"/>
              </a:ext>
            </a:extLst>
          </p:cNvPr>
          <p:cNvSpPr>
            <a:spLocks noGrp="1"/>
          </p:cNvSpPr>
          <p:nvPr>
            <p:ph type="title"/>
          </p:nvPr>
        </p:nvSpPr>
        <p:spPr>
          <a:xfrm>
            <a:off x="1330036" y="103608"/>
            <a:ext cx="8134004" cy="1320800"/>
          </a:xfrm>
        </p:spPr>
        <p:txBody>
          <a:bodyPr>
            <a:normAutofit/>
          </a:bodyPr>
          <a:lstStyle/>
          <a:p>
            <a:r>
              <a:rPr lang="en-US" sz="3600" dirty="0"/>
              <a:t>Section 2.4 MRL Threads and </a:t>
            </a:r>
            <a:r>
              <a:rPr lang="en-US" sz="3600" dirty="0" err="1"/>
              <a:t>Subthreads</a:t>
            </a:r>
            <a:endParaRPr lang="en-US" sz="3600" dirty="0"/>
          </a:p>
        </p:txBody>
      </p:sp>
      <p:sp>
        <p:nvSpPr>
          <p:cNvPr id="3" name="Content Placeholder 2">
            <a:extLst>
              <a:ext uri="{FF2B5EF4-FFF2-40B4-BE49-F238E27FC236}">
                <a16:creationId xmlns:a16="http://schemas.microsoft.com/office/drawing/2014/main" id="{2244B35D-1896-4352-83C4-8F89C9D1095C}"/>
              </a:ext>
            </a:extLst>
          </p:cNvPr>
          <p:cNvSpPr>
            <a:spLocks noGrp="1"/>
          </p:cNvSpPr>
          <p:nvPr>
            <p:ph idx="1"/>
          </p:nvPr>
        </p:nvSpPr>
        <p:spPr>
          <a:xfrm>
            <a:off x="871369" y="1222514"/>
            <a:ext cx="10596283" cy="4948059"/>
          </a:xfrm>
        </p:spPr>
        <p:txBody>
          <a:bodyPr>
            <a:normAutofit fontScale="77500" lnSpcReduction="20000"/>
          </a:bodyPr>
          <a:lstStyle/>
          <a:p>
            <a:pPr marL="0" indent="0">
              <a:buNone/>
            </a:pPr>
            <a:r>
              <a:rPr lang="en-US" dirty="0"/>
              <a:t>The MRL Matrix shown in Appendix A provides detailed criteria for each of the ten MRLs, by thread and sub-thread, throughout the acquisition life cycle. The matrix allows a user to separately trace and understand the maturation progress of each of the threads and sub-threads as readiness levels increase from MRL 1 though MRL 10. These thread and sub-thread MRL criteria should be applied when appropriate to the situation and may be tailored to a particular technology or application.  </a:t>
            </a:r>
            <a:r>
              <a:rPr lang="en-US" dirty="0">
                <a:solidFill>
                  <a:srgbClr val="FF0000"/>
                </a:solidFill>
              </a:rPr>
              <a:t>The order of the threads in the MRL matrix is arbitrary and not in order of importance.  Assessments of manufacturing readiness may be conducted using the threads in a more appropriate order, based on the acquisition or development phase, product, or situation. In some cases, assessing the technology and industrial base thread first may bog down an assessment and, in some instances, and it would be better served to fully address later in the assessment sequence.</a:t>
            </a:r>
          </a:p>
          <a:p>
            <a:pPr marL="0" indent="0">
              <a:buNone/>
            </a:pPr>
            <a:r>
              <a:rPr lang="en-US" dirty="0"/>
              <a:t>As stated earlier, the MRL numbering scheme is not important for assessments of manufacturing readiness. What is important is the degree of maturity for the program element being assessed; has the program element met the appropriate manufacturing maturity; and if not, what has to be accomplished to meet the metric. This information is determined in the assessment process using the MRL Matrix, not by assigning a number to the element being assessed.</a:t>
            </a:r>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1547880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9E7AD-3027-4E05-AFA0-71ECB67B076D}"/>
              </a:ext>
            </a:extLst>
          </p:cNvPr>
          <p:cNvSpPr>
            <a:spLocks noGrp="1"/>
          </p:cNvSpPr>
          <p:nvPr>
            <p:ph type="title"/>
          </p:nvPr>
        </p:nvSpPr>
        <p:spPr>
          <a:xfrm>
            <a:off x="1911627" y="15240"/>
            <a:ext cx="7225748" cy="1320800"/>
          </a:xfrm>
        </p:spPr>
        <p:txBody>
          <a:bodyPr>
            <a:normAutofit fontScale="90000"/>
          </a:bodyPr>
          <a:lstStyle/>
          <a:p>
            <a:r>
              <a:rPr lang="en-US" sz="4000" dirty="0"/>
              <a:t>4.5 Orient Contractors Being Assessed</a:t>
            </a:r>
            <a:br>
              <a:rPr lang="en-US" b="1" dirty="0"/>
            </a:br>
            <a:endParaRPr lang="en-US" dirty="0"/>
          </a:p>
        </p:txBody>
      </p:sp>
      <p:sp>
        <p:nvSpPr>
          <p:cNvPr id="3" name="Content Placeholder 2">
            <a:extLst>
              <a:ext uri="{FF2B5EF4-FFF2-40B4-BE49-F238E27FC236}">
                <a16:creationId xmlns:a16="http://schemas.microsoft.com/office/drawing/2014/main" id="{5D596913-55D9-43A6-917D-8E9D09403ECC}"/>
              </a:ext>
            </a:extLst>
          </p:cNvPr>
          <p:cNvSpPr>
            <a:spLocks noGrp="1"/>
          </p:cNvSpPr>
          <p:nvPr>
            <p:ph idx="1"/>
          </p:nvPr>
        </p:nvSpPr>
        <p:spPr>
          <a:xfrm>
            <a:off x="487680" y="655320"/>
            <a:ext cx="11109960" cy="5844871"/>
          </a:xfrm>
        </p:spPr>
        <p:txBody>
          <a:bodyPr>
            <a:normAutofit fontScale="62500" lnSpcReduction="20000"/>
          </a:bodyPr>
          <a:lstStyle/>
          <a:p>
            <a:pPr marL="0" indent="0">
              <a:buNone/>
            </a:pPr>
            <a:r>
              <a:rPr lang="en-US" dirty="0"/>
              <a:t>The leader of the assessment (either the government program/project office or the prime contractor) should orient the contractor(s) to be assessed before the assessment occurs. This orientation may involve including contractor personnel in planning meetings as well as providing the contractor with an orientation package that includes:</a:t>
            </a:r>
          </a:p>
          <a:p>
            <a:pPr lvl="0"/>
            <a:r>
              <a:rPr lang="en-US" dirty="0"/>
              <a:t>The MRL criteria and threads</a:t>
            </a:r>
          </a:p>
          <a:p>
            <a:pPr lvl="0"/>
            <a:r>
              <a:rPr lang="en-US" dirty="0"/>
              <a:t>Directions to additional materials on </a:t>
            </a:r>
            <a:r>
              <a:rPr lang="en-US" u="sng" dirty="0">
                <a:hlinkClick r:id="rId2"/>
              </a:rPr>
              <a:t>DoD MRL site</a:t>
            </a:r>
            <a:endParaRPr lang="en-US" dirty="0"/>
          </a:p>
          <a:p>
            <a:pPr lvl="0"/>
            <a:r>
              <a:rPr lang="en-US" dirty="0"/>
              <a:t>Self-assessment questions </a:t>
            </a:r>
            <a:r>
              <a:rPr lang="en-US" dirty="0">
                <a:solidFill>
                  <a:srgbClr val="FF0000"/>
                </a:solidFill>
              </a:rPr>
              <a:t>in an appropriate order based on the acquisition or development phase, product, or situation</a:t>
            </a:r>
          </a:p>
          <a:p>
            <a:pPr lvl="0"/>
            <a:r>
              <a:rPr lang="en-US" dirty="0"/>
              <a:t>An indication of technologies or processes of special interest that should be included in the self-assessment</a:t>
            </a:r>
          </a:p>
          <a:p>
            <a:pPr lvl="0"/>
            <a:r>
              <a:rPr lang="en-US" dirty="0"/>
              <a:t>For on-site assessments, the orientation package should also include:</a:t>
            </a:r>
          </a:p>
          <a:p>
            <a:pPr lvl="0"/>
            <a:r>
              <a:rPr lang="en-US" dirty="0"/>
              <a:t>The questions the assessment team will use</a:t>
            </a:r>
          </a:p>
          <a:p>
            <a:pPr lvl="0"/>
            <a:r>
              <a:rPr lang="en-US" dirty="0">
                <a:solidFill>
                  <a:srgbClr val="FF0000"/>
                </a:solidFill>
              </a:rPr>
              <a:t>The suggested order that MRL threads will be evaluated</a:t>
            </a:r>
          </a:p>
          <a:p>
            <a:pPr lvl="0"/>
            <a:r>
              <a:rPr lang="en-US" dirty="0"/>
              <a:t>A straw man agenda for the assessment visit</a:t>
            </a:r>
          </a:p>
          <a:p>
            <a:pPr lvl="0"/>
            <a:r>
              <a:rPr lang="en-US" dirty="0"/>
              <a:t>Evidence to be provided at the onsite visit (e.g., process maps, proposed manufacturing plans, process capability data, yield data, technology development plans, risk reduction plans, value stream analyses, etc.)</a:t>
            </a:r>
          </a:p>
          <a:p>
            <a:pPr lvl="0"/>
            <a:r>
              <a:rPr lang="en-US" dirty="0"/>
              <a:t>High-interest areas where shop floor visits and/or discussions with contractor experts will be desired</a:t>
            </a:r>
          </a:p>
          <a:p>
            <a:pPr lvl="0"/>
            <a:r>
              <a:rPr lang="en-US" dirty="0"/>
              <a:t>Expectations of resources, time, etc. required for the assessment</a:t>
            </a:r>
          </a:p>
          <a:p>
            <a:pPr marL="0" indent="0">
              <a:buNone/>
            </a:pPr>
            <a:r>
              <a:rPr lang="en-US" dirty="0"/>
              <a:t>Make arrangements with the contractor for an assessment team meeting room to be available where private discussions can be held and team members can record their observations. Also, make arrangements with the contractor for assessment team members to bring computers into the facility to facilitate the capture of their observations in electronic format.</a:t>
            </a:r>
          </a:p>
          <a:p>
            <a:pPr marL="0" indent="0">
              <a:buNone/>
            </a:pPr>
            <a:endParaRPr lang="en-US" dirty="0"/>
          </a:p>
        </p:txBody>
      </p:sp>
    </p:spTree>
    <p:extLst>
      <p:ext uri="{BB962C8B-B14F-4D97-AF65-F5344CB8AC3E}">
        <p14:creationId xmlns:p14="http://schemas.microsoft.com/office/powerpoint/2010/main" val="2002277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025C30-AB30-4598-98C7-34FCC644EAE2}"/>
              </a:ext>
            </a:extLst>
          </p:cNvPr>
          <p:cNvSpPr>
            <a:spLocks noGrp="1"/>
          </p:cNvSpPr>
          <p:nvPr>
            <p:ph idx="1"/>
          </p:nvPr>
        </p:nvSpPr>
        <p:spPr>
          <a:xfrm>
            <a:off x="518160" y="829166"/>
            <a:ext cx="11079480" cy="5845999"/>
          </a:xfrm>
        </p:spPr>
        <p:txBody>
          <a:bodyPr>
            <a:normAutofit fontScale="77500" lnSpcReduction="20000"/>
          </a:bodyPr>
          <a:lstStyle/>
          <a:p>
            <a:r>
              <a:rPr lang="en-US" dirty="0"/>
              <a:t>The leader of the assessment should set the agenda for site visits. Site visits are intended to provide a more detailed understanding than can be gained from briefings and documents. Assessments of manufacturing readiness should be structured in such a way as to take maximum advantage of discussions with contractor experts and first-hand observations of the status of shop floor activities. A balance must be struck between the time spent in briefing rooms and the time spent making observations in the contractor’s facility and having discussions with individuals and small groups of the contractor’s personnel. A typical agenda for a review may contain the following elements:</a:t>
            </a:r>
          </a:p>
          <a:p>
            <a:pPr marL="514350" lvl="0" indent="-514350">
              <a:buFont typeface="+mj-lt"/>
              <a:buAutoNum type="arabicPeriod"/>
            </a:pPr>
            <a:r>
              <a:rPr lang="en-US" dirty="0"/>
              <a:t>Contractor welcome, review of agenda, assessment schedule. and orientation to the facility</a:t>
            </a:r>
          </a:p>
          <a:p>
            <a:pPr marL="514350" lvl="0" indent="-514350">
              <a:buFont typeface="+mj-lt"/>
              <a:buAutoNum type="arabicPeriod"/>
            </a:pPr>
            <a:r>
              <a:rPr lang="en-US" dirty="0"/>
              <a:t>Introduction of assessment team and contractor personnel</a:t>
            </a:r>
          </a:p>
          <a:p>
            <a:pPr marL="514350" lvl="0" indent="-514350">
              <a:buFont typeface="+mj-lt"/>
              <a:buAutoNum type="arabicPeriod"/>
            </a:pPr>
            <a:r>
              <a:rPr lang="en-US" dirty="0"/>
              <a:t>Briefing to contractor describing objectives and expectations for the on-site visit</a:t>
            </a:r>
          </a:p>
          <a:p>
            <a:pPr marL="514350" lvl="0" indent="-514350">
              <a:buFont typeface="+mj-lt"/>
              <a:buAutoNum type="arabicPeriod"/>
            </a:pPr>
            <a:r>
              <a:rPr lang="en-US" dirty="0">
                <a:solidFill>
                  <a:srgbClr val="FF0000"/>
                </a:solidFill>
              </a:rPr>
              <a:t>Discussion of order threads will be used for assessment</a:t>
            </a:r>
          </a:p>
          <a:p>
            <a:pPr marL="514350" lvl="0" indent="-514350">
              <a:buFont typeface="+mj-lt"/>
              <a:buAutoNum type="arabicPeriod"/>
            </a:pPr>
            <a:r>
              <a:rPr lang="en-US" dirty="0"/>
              <a:t>Contractor overview and discussion of the results of their self-assessment</a:t>
            </a:r>
          </a:p>
          <a:p>
            <a:pPr marL="514350" lvl="0" indent="-514350">
              <a:buFont typeface="+mj-lt"/>
              <a:buAutoNum type="arabicPeriod"/>
            </a:pPr>
            <a:r>
              <a:rPr lang="en-US" dirty="0"/>
              <a:t>Shop-floor visits to key areas by individuals or small groups</a:t>
            </a:r>
          </a:p>
          <a:p>
            <a:pPr marL="514350" lvl="0" indent="-514350">
              <a:buFont typeface="+mj-lt"/>
              <a:buAutoNum type="arabicPeriod"/>
            </a:pPr>
            <a:r>
              <a:rPr lang="en-US" dirty="0"/>
              <a:t>One-on-one or small group discussions between assessment team members and contractor subject matter experts focused on key areas</a:t>
            </a:r>
          </a:p>
          <a:p>
            <a:pPr marL="514350" lvl="0" indent="-514350">
              <a:buFont typeface="+mj-lt"/>
              <a:buAutoNum type="arabicPeriod"/>
            </a:pPr>
            <a:r>
              <a:rPr lang="en-US" dirty="0"/>
              <a:t>Private meeting of assessment team to record and discuss observations</a:t>
            </a:r>
          </a:p>
          <a:p>
            <a:pPr marL="514350" lvl="0" indent="-514350">
              <a:buFont typeface="+mj-lt"/>
              <a:buAutoNum type="arabicPeriod"/>
            </a:pPr>
            <a:r>
              <a:rPr lang="en-US" dirty="0"/>
              <a:t>Out-briefing by assessment team to contractor</a:t>
            </a:r>
          </a:p>
          <a:p>
            <a:pPr marL="0" indent="0">
              <a:buNone/>
            </a:pPr>
            <a:endParaRPr lang="en-US" sz="1200" b="1" dirty="0"/>
          </a:p>
        </p:txBody>
      </p:sp>
      <p:sp>
        <p:nvSpPr>
          <p:cNvPr id="4" name="TextBox 3">
            <a:extLst>
              <a:ext uri="{FF2B5EF4-FFF2-40B4-BE49-F238E27FC236}">
                <a16:creationId xmlns:a16="http://schemas.microsoft.com/office/drawing/2014/main" id="{73AD38A7-DE13-47CE-8D5E-868F1BDD8F0B}"/>
              </a:ext>
            </a:extLst>
          </p:cNvPr>
          <p:cNvSpPr txBox="1"/>
          <p:nvPr/>
        </p:nvSpPr>
        <p:spPr>
          <a:xfrm>
            <a:off x="1804304" y="182835"/>
            <a:ext cx="5275227" cy="646331"/>
          </a:xfrm>
          <a:prstGeom prst="rect">
            <a:avLst/>
          </a:prstGeom>
          <a:noFill/>
        </p:spPr>
        <p:txBody>
          <a:bodyPr wrap="none" rtlCol="0">
            <a:spAutoFit/>
          </a:bodyPr>
          <a:lstStyle/>
          <a:p>
            <a:r>
              <a:rPr lang="en-US" sz="3600" dirty="0">
                <a:latin typeface="+mj-lt"/>
                <a:ea typeface="+mj-ea"/>
                <a:cs typeface="+mj-cs"/>
              </a:rPr>
              <a:t>4.7 Set Agenda for Site Visit</a:t>
            </a:r>
          </a:p>
        </p:txBody>
      </p:sp>
    </p:spTree>
    <p:extLst>
      <p:ext uri="{BB962C8B-B14F-4D97-AF65-F5344CB8AC3E}">
        <p14:creationId xmlns:p14="http://schemas.microsoft.com/office/powerpoint/2010/main" val="765983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091CA-FCAF-461C-912E-C28F7DDF5A5B}"/>
              </a:ext>
            </a:extLst>
          </p:cNvPr>
          <p:cNvSpPr>
            <a:spLocks noGrp="1"/>
          </p:cNvSpPr>
          <p:nvPr>
            <p:ph type="title"/>
          </p:nvPr>
        </p:nvSpPr>
        <p:spPr>
          <a:xfrm>
            <a:off x="3124200" y="284479"/>
            <a:ext cx="5943600" cy="793115"/>
          </a:xfrm>
        </p:spPr>
        <p:txBody>
          <a:bodyPr/>
          <a:lstStyle/>
          <a:p>
            <a:r>
              <a:rPr lang="en-US" sz="3600" dirty="0"/>
              <a:t>4.8.2 Conduct Assessment</a:t>
            </a:r>
          </a:p>
        </p:txBody>
      </p:sp>
      <p:sp>
        <p:nvSpPr>
          <p:cNvPr id="3" name="Content Placeholder 2">
            <a:extLst>
              <a:ext uri="{FF2B5EF4-FFF2-40B4-BE49-F238E27FC236}">
                <a16:creationId xmlns:a16="http://schemas.microsoft.com/office/drawing/2014/main" id="{E76D0727-FB35-4C5B-BFA2-0AEE8BD24AD9}"/>
              </a:ext>
            </a:extLst>
          </p:cNvPr>
          <p:cNvSpPr>
            <a:spLocks noGrp="1"/>
          </p:cNvSpPr>
          <p:nvPr>
            <p:ph idx="1"/>
          </p:nvPr>
        </p:nvSpPr>
        <p:spPr>
          <a:xfrm>
            <a:off x="838200" y="941704"/>
            <a:ext cx="10515600" cy="5520055"/>
          </a:xfrm>
        </p:spPr>
        <p:txBody>
          <a:bodyPr/>
          <a:lstStyle/>
          <a:p>
            <a:pPr marL="0" indent="0">
              <a:buNone/>
            </a:pPr>
            <a:r>
              <a:rPr lang="en-US" dirty="0"/>
              <a:t>When conducting an assessment of manufacturing readiness, there should be a well-defined hierarchy among the elements assessed. The hierarchy should start at the system level and flow down to the lowest component that forms the smallest unit for examination. The assessment team should determine the MRL threads applicable to each element in the hierarchy, </a:t>
            </a:r>
            <a:r>
              <a:rPr lang="en-US" dirty="0">
                <a:solidFill>
                  <a:srgbClr val="FF0000"/>
                </a:solidFill>
              </a:rPr>
              <a:t>the order threads will be evaluated, </a:t>
            </a:r>
            <a:r>
              <a:rPr lang="en-US" dirty="0"/>
              <a:t>and identify the needed system level test and assembly processes that require an MRL assignment. This includes test and assembly steps that would be included in a subsystem or component fabrication. For example, a Printed Wiring Board (PWB) has several assembly and testing steps during the fabrication of the board. That PWB would be included in a subsystem buildup in an avionics box (i.e., radar) that may require a next higher level assembly and test process.</a:t>
            </a:r>
          </a:p>
          <a:p>
            <a:pPr marL="0" indent="0">
              <a:buNone/>
            </a:pPr>
            <a:endParaRPr lang="en-US" dirty="0"/>
          </a:p>
        </p:txBody>
      </p:sp>
    </p:spTree>
    <p:extLst>
      <p:ext uri="{BB962C8B-B14F-4D97-AF65-F5344CB8AC3E}">
        <p14:creationId xmlns:p14="http://schemas.microsoft.com/office/powerpoint/2010/main" val="1800920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091CA-FCAF-461C-912E-C28F7DDF5A5B}"/>
              </a:ext>
            </a:extLst>
          </p:cNvPr>
          <p:cNvSpPr>
            <a:spLocks noGrp="1"/>
          </p:cNvSpPr>
          <p:nvPr>
            <p:ph type="title"/>
          </p:nvPr>
        </p:nvSpPr>
        <p:spPr>
          <a:xfrm>
            <a:off x="3124200" y="284479"/>
            <a:ext cx="5943600" cy="793115"/>
          </a:xfrm>
        </p:spPr>
        <p:txBody>
          <a:bodyPr/>
          <a:lstStyle/>
          <a:p>
            <a:r>
              <a:rPr lang="en-US" sz="3600" dirty="0"/>
              <a:t>4.8.2 Conduct Assessment</a:t>
            </a:r>
          </a:p>
        </p:txBody>
      </p:sp>
      <p:sp>
        <p:nvSpPr>
          <p:cNvPr id="3" name="Content Placeholder 2">
            <a:extLst>
              <a:ext uri="{FF2B5EF4-FFF2-40B4-BE49-F238E27FC236}">
                <a16:creationId xmlns:a16="http://schemas.microsoft.com/office/drawing/2014/main" id="{E76D0727-FB35-4C5B-BFA2-0AEE8BD24AD9}"/>
              </a:ext>
            </a:extLst>
          </p:cNvPr>
          <p:cNvSpPr>
            <a:spLocks noGrp="1"/>
          </p:cNvSpPr>
          <p:nvPr>
            <p:ph idx="1"/>
          </p:nvPr>
        </p:nvSpPr>
        <p:spPr>
          <a:xfrm>
            <a:off x="838200" y="941704"/>
            <a:ext cx="10515600" cy="5520055"/>
          </a:xfrm>
        </p:spPr>
        <p:txBody>
          <a:bodyPr/>
          <a:lstStyle/>
          <a:p>
            <a:r>
              <a:rPr lang="en-US" dirty="0"/>
              <a:t>During the assessment process, a component or subsystem may be found to be more complex than originally thought, so an even more detailed analysis, or “deep dive,” may be warranted. </a:t>
            </a:r>
            <a:r>
              <a:rPr lang="en-US" dirty="0">
                <a:solidFill>
                  <a:srgbClr val="FF0000"/>
                </a:solidFill>
              </a:rPr>
              <a:t>The sequence of the threads or the questions to be asked is based on the risks identified.</a:t>
            </a:r>
            <a:r>
              <a:rPr lang="en-US" dirty="0"/>
              <a:t> If the assessment team determines further examination of critical components is necessary, the MRL threads should be applied at that level. Sub-components are examined along with process steps, and an MRL is determined for this final sub-tier element. Team members should seek existing, objective documentation that supports assessment results in key areas (e.g., plans, yield data, reports, briefings, work instructions).</a:t>
            </a:r>
          </a:p>
          <a:p>
            <a:pPr marL="0" indent="0">
              <a:buNone/>
            </a:pPr>
            <a:endParaRPr lang="en-US" dirty="0"/>
          </a:p>
        </p:txBody>
      </p:sp>
    </p:spTree>
    <p:extLst>
      <p:ext uri="{BB962C8B-B14F-4D97-AF65-F5344CB8AC3E}">
        <p14:creationId xmlns:p14="http://schemas.microsoft.com/office/powerpoint/2010/main" val="2286601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CA78A-E00D-4D7D-B8D3-30351BE62EBF}"/>
              </a:ext>
            </a:extLst>
          </p:cNvPr>
          <p:cNvSpPr>
            <a:spLocks noGrp="1"/>
          </p:cNvSpPr>
          <p:nvPr>
            <p:ph type="title"/>
          </p:nvPr>
        </p:nvSpPr>
        <p:spPr>
          <a:xfrm>
            <a:off x="2133600" y="-46369"/>
            <a:ext cx="9250680" cy="1320800"/>
          </a:xfrm>
        </p:spPr>
        <p:txBody>
          <a:bodyPr>
            <a:normAutofit/>
          </a:bodyPr>
          <a:lstStyle/>
          <a:p>
            <a:r>
              <a:rPr lang="en-US" sz="3600" dirty="0"/>
              <a:t>Effectively Adapting and Utilizing MRL Criteria</a:t>
            </a:r>
            <a:br>
              <a:rPr lang="en-US" sz="3600" dirty="0"/>
            </a:br>
            <a:r>
              <a:rPr lang="en-US" sz="3600" dirty="0"/>
              <a:t>8.1 Introduction</a:t>
            </a:r>
          </a:p>
        </p:txBody>
      </p:sp>
      <p:sp>
        <p:nvSpPr>
          <p:cNvPr id="3" name="Content Placeholder 2">
            <a:extLst>
              <a:ext uri="{FF2B5EF4-FFF2-40B4-BE49-F238E27FC236}">
                <a16:creationId xmlns:a16="http://schemas.microsoft.com/office/drawing/2014/main" id="{A964A489-0621-44CD-8D2E-E3F7AC163F80}"/>
              </a:ext>
            </a:extLst>
          </p:cNvPr>
          <p:cNvSpPr>
            <a:spLocks noGrp="1"/>
          </p:cNvSpPr>
          <p:nvPr>
            <p:ph idx="1"/>
          </p:nvPr>
        </p:nvSpPr>
        <p:spPr>
          <a:xfrm>
            <a:off x="350520" y="1274431"/>
            <a:ext cx="11186160" cy="5548009"/>
          </a:xfrm>
        </p:spPr>
        <p:txBody>
          <a:bodyPr>
            <a:normAutofit/>
          </a:bodyPr>
          <a:lstStyle/>
          <a:p>
            <a:pPr marL="0" indent="0">
              <a:buNone/>
            </a:pPr>
            <a:r>
              <a:rPr lang="en-US" dirty="0"/>
              <a:t>This chapter provides the user with insight in adapting the assessment using the MRL criteria to specific situations. While adaptations for assessments can be made for a specific technology, product, or application, traceability to the MRL criteria must be maintained to provide a sound foundation for risk management. </a:t>
            </a:r>
            <a:r>
              <a:rPr lang="en-US" dirty="0">
                <a:solidFill>
                  <a:srgbClr val="FF0000"/>
                </a:solidFill>
              </a:rPr>
              <a:t>These adaptations could also include a resequencing of threads to more accurately reflect the development (acquisition) phase, the particular product, processes, or procedures, but must maintain traceability to the MRL criteria to provide a sound foundation for risk management.</a:t>
            </a:r>
          </a:p>
          <a:p>
            <a:pPr marL="0" indent="0">
              <a:buNone/>
            </a:pPr>
            <a:r>
              <a:rPr lang="en-US" b="1" dirty="0"/>
              <a:t> </a:t>
            </a:r>
          </a:p>
          <a:p>
            <a:pPr marL="0" indent="0">
              <a:buNone/>
            </a:pPr>
            <a:endParaRPr lang="en-US" dirty="0"/>
          </a:p>
        </p:txBody>
      </p:sp>
    </p:spTree>
    <p:extLst>
      <p:ext uri="{BB962C8B-B14F-4D97-AF65-F5344CB8AC3E}">
        <p14:creationId xmlns:p14="http://schemas.microsoft.com/office/powerpoint/2010/main" val="4002932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TotalTime>
  <Words>1248</Words>
  <Application>Microsoft Office PowerPoint</Application>
  <PresentationFormat>Widescreen</PresentationFormat>
  <Paragraphs>56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Rearranging the MRL Threads</vt:lpstr>
      <vt:lpstr>PowerPoint Presentation</vt:lpstr>
      <vt:lpstr>Section 2.4 MRL Threads and Subthreads</vt:lpstr>
      <vt:lpstr>4.5 Orient Contractors Being Assessed </vt:lpstr>
      <vt:lpstr>PowerPoint Presentation</vt:lpstr>
      <vt:lpstr>4.8.2 Conduct Assessment</vt:lpstr>
      <vt:lpstr>4.8.2 Conduct Assessment</vt:lpstr>
      <vt:lpstr>Effectively Adapting and Utilizing MRL Criteria 8.1 Introduction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Rearranging the MRL Threads</dc:title>
  <dc:creator>Jim Morgan</dc:creator>
  <cp:lastModifiedBy>Jim Morgan</cp:lastModifiedBy>
  <cp:revision>11</cp:revision>
  <dcterms:created xsi:type="dcterms:W3CDTF">2020-09-28T15:14:24Z</dcterms:created>
  <dcterms:modified xsi:type="dcterms:W3CDTF">2020-09-29T17:51:59Z</dcterms:modified>
</cp:coreProperties>
</file>